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Nunito"/>
      <p:regular r:id="rId30"/>
      <p:bold r:id="rId31"/>
      <p:italic r:id="rId32"/>
      <p:boldItalic r:id="rId33"/>
    </p:embeddedFont>
    <p:embeddedFont>
      <p:font typeface="Maven Pro"/>
      <p:regular r:id="rId34"/>
      <p:bold r:id="rId35"/>
    </p:embeddedFont>
    <p:embeddedFont>
      <p:font typeface="Century Gothic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5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4.xml"/><Relationship Id="rId32" Type="http://schemas.openxmlformats.org/officeDocument/2006/relationships/font" Target="fonts/Nunito-italic.fntdata"/><Relationship Id="rId13" Type="http://schemas.openxmlformats.org/officeDocument/2006/relationships/slide" Target="slides/slide7.xml"/><Relationship Id="rId35" Type="http://schemas.openxmlformats.org/officeDocument/2006/relationships/font" Target="fonts/MavenPro-bold.fntdata"/><Relationship Id="rId12" Type="http://schemas.openxmlformats.org/officeDocument/2006/relationships/slide" Target="slides/slide6.xml"/><Relationship Id="rId34" Type="http://schemas.openxmlformats.org/officeDocument/2006/relationships/font" Target="fonts/MavenPro-regular.fntdata"/><Relationship Id="rId15" Type="http://schemas.openxmlformats.org/officeDocument/2006/relationships/slide" Target="slides/slide9.xml"/><Relationship Id="rId37" Type="http://schemas.openxmlformats.org/officeDocument/2006/relationships/font" Target="fonts/CenturyGothic-bold.fntdata"/><Relationship Id="rId14" Type="http://schemas.openxmlformats.org/officeDocument/2006/relationships/slide" Target="slides/slide8.xml"/><Relationship Id="rId36" Type="http://schemas.openxmlformats.org/officeDocument/2006/relationships/font" Target="fonts/CenturyGothic-regular.fntdata"/><Relationship Id="rId17" Type="http://schemas.openxmlformats.org/officeDocument/2006/relationships/slide" Target="slides/slide11.xml"/><Relationship Id="rId39" Type="http://schemas.openxmlformats.org/officeDocument/2006/relationships/font" Target="fonts/CenturyGothic-boldItalic.fntdata"/><Relationship Id="rId16" Type="http://schemas.openxmlformats.org/officeDocument/2006/relationships/slide" Target="slides/slide10.xml"/><Relationship Id="rId38" Type="http://schemas.openxmlformats.org/officeDocument/2006/relationships/font" Target="fonts/CenturyGothic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c9d74ca820_3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5" name="Google Shape;515;g2c9d74ca820_3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6d647f21f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6d647f21f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c9d74ca820_3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c9d74ca820_3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c9d74ca820_3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c9d74ca820_3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c9d74ca820_3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c9d74ca820_3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6d647f21f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6d647f21f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c9d74ca820_3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c9d74ca820_3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6d647f21f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6d647f21f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c9d74ca820_3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c9d74ca820_3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c9d74ca820_3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c9d74ca820_3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c9d74ca820_3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c9d74ca820_3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c9d74ca820_3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c9d74ca820_3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c9d74ca820_3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c9d74ca820_3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ca4a1e57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ca4a1e57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c9d74ca820_3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c9d74ca820_3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c9d74ca820_3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c9d74ca820_3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c9d74ca820_3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c9d74ca820_3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c9d74ca820_3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c9d74ca820_3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6d647f21f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6d647f21f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c9d74ca820_3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c9d74ca820_3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c9d74ca820_3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c9d74ca820_3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c9d74ca820_3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c9d74ca820_3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6d647f21f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6d647f21f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showMasterSp="0" type="title">
  <p:cSld name="TITLE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14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292" name="Google Shape;292;p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94" name="Google Shape;294;p14"/>
          <p:cNvSpPr txBox="1"/>
          <p:nvPr>
            <p:ph type="ctrTitle"/>
          </p:nvPr>
        </p:nvSpPr>
        <p:spPr>
          <a:xfrm>
            <a:off x="866216" y="1574800"/>
            <a:ext cx="6619200" cy="20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Century Gothic"/>
              <a:buNone/>
              <a:defRPr sz="4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14"/>
          <p:cNvSpPr txBox="1"/>
          <p:nvPr>
            <p:ph idx="1" type="subTitle"/>
          </p:nvPr>
        </p:nvSpPr>
        <p:spPr>
          <a:xfrm>
            <a:off x="866216" y="3583035"/>
            <a:ext cx="66192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cap="none">
                <a:solidFill>
                  <a:srgbClr val="EE52A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6" name="Google Shape;296;p14"/>
          <p:cNvSpPr txBox="1"/>
          <p:nvPr>
            <p:ph idx="10" type="dt"/>
          </p:nvPr>
        </p:nvSpPr>
        <p:spPr>
          <a:xfrm rot="5400000">
            <a:off x="7619162" y="1344243"/>
            <a:ext cx="74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7" name="Google Shape;297;p14"/>
          <p:cNvSpPr txBox="1"/>
          <p:nvPr>
            <p:ph idx="11" type="ftr"/>
          </p:nvPr>
        </p:nvSpPr>
        <p:spPr>
          <a:xfrm rot="5400000">
            <a:off x="6713905" y="2420951"/>
            <a:ext cx="289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8" name="Google Shape;298;p14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53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4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"/>
          <p:cNvSpPr txBox="1"/>
          <p:nvPr>
            <p:ph type="title"/>
          </p:nvPr>
        </p:nvSpPr>
        <p:spPr>
          <a:xfrm>
            <a:off x="866215" y="730251"/>
            <a:ext cx="65712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2" name="Google Shape;302;p15"/>
          <p:cNvSpPr txBox="1"/>
          <p:nvPr>
            <p:ph idx="1" type="body"/>
          </p:nvPr>
        </p:nvSpPr>
        <p:spPr>
          <a:xfrm>
            <a:off x="866215" y="1952625"/>
            <a:ext cx="66192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303" name="Google Shape;303;p15"/>
          <p:cNvSpPr txBox="1"/>
          <p:nvPr>
            <p:ph idx="10" type="dt"/>
          </p:nvPr>
        </p:nvSpPr>
        <p:spPr>
          <a:xfrm>
            <a:off x="7989828" y="4793879"/>
            <a:ext cx="74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4" name="Google Shape;304;p15"/>
          <p:cNvSpPr txBox="1"/>
          <p:nvPr>
            <p:ph idx="11" type="ftr"/>
          </p:nvPr>
        </p:nvSpPr>
        <p:spPr>
          <a:xfrm>
            <a:off x="420833" y="4793879"/>
            <a:ext cx="289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15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showMasterSp="0" type="secHead">
  <p:cSld name="SECTION_HEADER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16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308" name="Google Shape;308;p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9803"/>
                  </a:srgbClr>
                </a:gs>
                <a:gs pos="36000">
                  <a:srgbClr val="9B6BF2">
                    <a:alpha val="8627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6666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2549"/>
                  </a:srgbClr>
                </a:gs>
                <a:gs pos="36000">
                  <a:srgbClr val="9B6BF2">
                    <a:alpha val="5490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5490"/>
                  </a:srgbClr>
                </a:gs>
                <a:gs pos="36000">
                  <a:srgbClr val="9B6BF2">
                    <a:alpha val="4705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2549"/>
                  </a:srgbClr>
                </a:gs>
                <a:gs pos="36000">
                  <a:srgbClr val="9B6BF2">
                    <a:alpha val="5490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7289800" y="402165"/>
              <a:ext cx="44790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6"/>
            <p:cNvSpPr/>
            <p:nvPr/>
          </p:nvSpPr>
          <p:spPr>
            <a:xfrm rot="-5400000">
              <a:off x="3787243" y="2801717"/>
              <a:ext cx="6053675" cy="1254560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16" name="Google Shape;316;p16"/>
            <p:cNvSpPr/>
            <p:nvPr/>
          </p:nvSpPr>
          <p:spPr>
            <a:xfrm rot="-5677505">
              <a:off x="4698346" y="1826074"/>
              <a:ext cx="3299419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18" name="Google Shape;318;p16"/>
          <p:cNvSpPr txBox="1"/>
          <p:nvPr>
            <p:ph type="title"/>
          </p:nvPr>
        </p:nvSpPr>
        <p:spPr>
          <a:xfrm>
            <a:off x="866215" y="2008234"/>
            <a:ext cx="3263100" cy="17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16"/>
          <p:cNvSpPr txBox="1"/>
          <p:nvPr>
            <p:ph idx="1" type="body"/>
          </p:nvPr>
        </p:nvSpPr>
        <p:spPr>
          <a:xfrm>
            <a:off x="5171669" y="2008233"/>
            <a:ext cx="2818200" cy="17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EE52A4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10" type="dt"/>
          </p:nvPr>
        </p:nvSpPr>
        <p:spPr>
          <a:xfrm>
            <a:off x="7989828" y="4793879"/>
            <a:ext cx="74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16"/>
          <p:cNvSpPr txBox="1"/>
          <p:nvPr>
            <p:ph idx="11" type="ftr"/>
          </p:nvPr>
        </p:nvSpPr>
        <p:spPr>
          <a:xfrm>
            <a:off x="420833" y="4793879"/>
            <a:ext cx="289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16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53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6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"/>
          <p:cNvSpPr txBox="1"/>
          <p:nvPr>
            <p:ph type="title"/>
          </p:nvPr>
        </p:nvSpPr>
        <p:spPr>
          <a:xfrm>
            <a:off x="866215" y="730251"/>
            <a:ext cx="65712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6" name="Google Shape;326;p17"/>
          <p:cNvSpPr txBox="1"/>
          <p:nvPr>
            <p:ph idx="1" type="body"/>
          </p:nvPr>
        </p:nvSpPr>
        <p:spPr>
          <a:xfrm>
            <a:off x="866215" y="1952625"/>
            <a:ext cx="36189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327" name="Google Shape;327;p17"/>
          <p:cNvSpPr txBox="1"/>
          <p:nvPr>
            <p:ph idx="2" type="body"/>
          </p:nvPr>
        </p:nvSpPr>
        <p:spPr>
          <a:xfrm>
            <a:off x="4656534" y="1952625"/>
            <a:ext cx="36189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328" name="Google Shape;328;p17"/>
          <p:cNvSpPr txBox="1"/>
          <p:nvPr>
            <p:ph idx="10" type="dt"/>
          </p:nvPr>
        </p:nvSpPr>
        <p:spPr>
          <a:xfrm>
            <a:off x="7989828" y="4793879"/>
            <a:ext cx="74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17"/>
          <p:cNvSpPr txBox="1"/>
          <p:nvPr>
            <p:ph idx="11" type="ftr"/>
          </p:nvPr>
        </p:nvSpPr>
        <p:spPr>
          <a:xfrm>
            <a:off x="420833" y="4793879"/>
            <a:ext cx="289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17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"/>
          <p:cNvSpPr txBox="1"/>
          <p:nvPr>
            <p:ph type="title"/>
          </p:nvPr>
        </p:nvSpPr>
        <p:spPr>
          <a:xfrm>
            <a:off x="866215" y="730251"/>
            <a:ext cx="65712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18"/>
          <p:cNvSpPr txBox="1"/>
          <p:nvPr>
            <p:ph idx="1" type="body"/>
          </p:nvPr>
        </p:nvSpPr>
        <p:spPr>
          <a:xfrm>
            <a:off x="866215" y="1952625"/>
            <a:ext cx="3618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334" name="Google Shape;334;p18"/>
          <p:cNvSpPr txBox="1"/>
          <p:nvPr>
            <p:ph idx="2" type="body"/>
          </p:nvPr>
        </p:nvSpPr>
        <p:spPr>
          <a:xfrm>
            <a:off x="866215" y="2384821"/>
            <a:ext cx="36189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335" name="Google Shape;335;p18"/>
          <p:cNvSpPr txBox="1"/>
          <p:nvPr>
            <p:ph idx="3" type="body"/>
          </p:nvPr>
        </p:nvSpPr>
        <p:spPr>
          <a:xfrm>
            <a:off x="4656534" y="1952625"/>
            <a:ext cx="3618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336" name="Google Shape;336;p18"/>
          <p:cNvSpPr txBox="1"/>
          <p:nvPr>
            <p:ph idx="4" type="body"/>
          </p:nvPr>
        </p:nvSpPr>
        <p:spPr>
          <a:xfrm>
            <a:off x="4656534" y="2384821"/>
            <a:ext cx="36189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337" name="Google Shape;337;p18"/>
          <p:cNvSpPr txBox="1"/>
          <p:nvPr>
            <p:ph idx="10" type="dt"/>
          </p:nvPr>
        </p:nvSpPr>
        <p:spPr>
          <a:xfrm>
            <a:off x="7989828" y="4793879"/>
            <a:ext cx="74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18"/>
          <p:cNvSpPr txBox="1"/>
          <p:nvPr>
            <p:ph idx="11" type="ftr"/>
          </p:nvPr>
        </p:nvSpPr>
        <p:spPr>
          <a:xfrm>
            <a:off x="420833" y="4793879"/>
            <a:ext cx="289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18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"/>
          <p:cNvSpPr txBox="1"/>
          <p:nvPr>
            <p:ph type="title"/>
          </p:nvPr>
        </p:nvSpPr>
        <p:spPr>
          <a:xfrm>
            <a:off x="866215" y="730251"/>
            <a:ext cx="65712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2" name="Google Shape;342;p19"/>
          <p:cNvSpPr txBox="1"/>
          <p:nvPr>
            <p:ph idx="10" type="dt"/>
          </p:nvPr>
        </p:nvSpPr>
        <p:spPr>
          <a:xfrm>
            <a:off x="7989828" y="4793879"/>
            <a:ext cx="74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3" name="Google Shape;343;p19"/>
          <p:cNvSpPr txBox="1"/>
          <p:nvPr>
            <p:ph idx="11" type="ftr"/>
          </p:nvPr>
        </p:nvSpPr>
        <p:spPr>
          <a:xfrm>
            <a:off x="420833" y="4793879"/>
            <a:ext cx="289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4" name="Google Shape;344;p19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showMasterSp="0" type="blank">
  <p:cSld name="BLANK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 txBox="1"/>
          <p:nvPr>
            <p:ph idx="10" type="dt"/>
          </p:nvPr>
        </p:nvSpPr>
        <p:spPr>
          <a:xfrm>
            <a:off x="7989828" y="4793879"/>
            <a:ext cx="74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20"/>
          <p:cNvSpPr txBox="1"/>
          <p:nvPr>
            <p:ph idx="11" type="ftr"/>
          </p:nvPr>
        </p:nvSpPr>
        <p:spPr>
          <a:xfrm>
            <a:off x="420833" y="4793879"/>
            <a:ext cx="289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8" name="Google Shape;348;p20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53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0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showMasterSp="0" type="objTx">
  <p:cSld name="OBJECT_WITH_CAPTION_TEX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21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352" name="Google Shape;352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9803"/>
                  </a:srgbClr>
                </a:gs>
                <a:gs pos="36000">
                  <a:srgbClr val="9B6BF2">
                    <a:alpha val="8627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6666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2549"/>
                  </a:srgbClr>
                </a:gs>
                <a:gs pos="36000">
                  <a:srgbClr val="9B6BF2">
                    <a:alpha val="5490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5490"/>
                  </a:srgbClr>
                </a:gs>
                <a:gs pos="36000">
                  <a:srgbClr val="9B6BF2">
                    <a:alpha val="4705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2549"/>
                  </a:srgbClr>
                </a:gs>
                <a:gs pos="36000">
                  <a:srgbClr val="9B6BF2">
                    <a:alpha val="5490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5713412" y="402165"/>
              <a:ext cx="60552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1"/>
            <p:cNvSpPr/>
            <p:nvPr/>
          </p:nvSpPr>
          <p:spPr>
            <a:xfrm rot="-5677505">
              <a:off x="3140479" y="1826074"/>
              <a:ext cx="3299419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1"/>
            <p:cNvSpPr/>
            <p:nvPr/>
          </p:nvSpPr>
          <p:spPr>
            <a:xfrm rot="-5400000">
              <a:off x="2229376" y="2801718"/>
              <a:ext cx="6053675" cy="1254560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61" name="Google Shape;361;p21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62" name="Google Shape;362;p21"/>
          <p:cNvSpPr txBox="1"/>
          <p:nvPr>
            <p:ph type="title"/>
          </p:nvPr>
        </p:nvSpPr>
        <p:spPr>
          <a:xfrm>
            <a:off x="866216" y="971550"/>
            <a:ext cx="2094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21"/>
          <p:cNvSpPr txBox="1"/>
          <p:nvPr>
            <p:ph idx="1" type="body"/>
          </p:nvPr>
        </p:nvSpPr>
        <p:spPr>
          <a:xfrm>
            <a:off x="4335860" y="1085850"/>
            <a:ext cx="3892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364" name="Google Shape;364;p21"/>
          <p:cNvSpPr txBox="1"/>
          <p:nvPr>
            <p:ph idx="2" type="body"/>
          </p:nvPr>
        </p:nvSpPr>
        <p:spPr>
          <a:xfrm>
            <a:off x="866215" y="2346960"/>
            <a:ext cx="20949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EE52A4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65" name="Google Shape;365;p21"/>
          <p:cNvSpPr txBox="1"/>
          <p:nvPr>
            <p:ph idx="10" type="dt"/>
          </p:nvPr>
        </p:nvSpPr>
        <p:spPr>
          <a:xfrm>
            <a:off x="7989828" y="4793879"/>
            <a:ext cx="74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6" name="Google Shape;366;p21"/>
          <p:cNvSpPr txBox="1"/>
          <p:nvPr>
            <p:ph idx="11" type="ftr"/>
          </p:nvPr>
        </p:nvSpPr>
        <p:spPr>
          <a:xfrm>
            <a:off x="420833" y="4793879"/>
            <a:ext cx="289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7" name="Google Shape;367;p21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53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1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showMasterSp="0" type="picTx">
  <p:cSld name="PICTURE_WITH_CAPTION_TEXT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22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371" name="Google Shape;371;p2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9803"/>
                  </a:srgbClr>
                </a:gs>
                <a:gs pos="36000">
                  <a:srgbClr val="9B6BF2">
                    <a:alpha val="8627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6666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2549"/>
                  </a:srgbClr>
                </a:gs>
                <a:gs pos="36000">
                  <a:srgbClr val="9B6BF2">
                    <a:alpha val="5490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5490"/>
                  </a:srgbClr>
                </a:gs>
                <a:gs pos="36000">
                  <a:srgbClr val="9B6BF2">
                    <a:alpha val="4705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2549"/>
                  </a:srgbClr>
                </a:gs>
                <a:gs pos="36000">
                  <a:srgbClr val="9B6BF2">
                    <a:alpha val="5490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6172200" y="402165"/>
              <a:ext cx="55965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2"/>
            <p:cNvSpPr/>
            <p:nvPr/>
          </p:nvSpPr>
          <p:spPr>
            <a:xfrm rot="-5677505">
              <a:off x="4203588" y="1826074"/>
              <a:ext cx="3299419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2"/>
            <p:cNvSpPr/>
            <p:nvPr/>
          </p:nvSpPr>
          <p:spPr>
            <a:xfrm rot="-5400000">
              <a:off x="3295431" y="2801718"/>
              <a:ext cx="6053675" cy="1254560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80" name="Google Shape;380;p22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81" name="Google Shape;381;p22"/>
          <p:cNvSpPr txBox="1"/>
          <p:nvPr>
            <p:ph type="title"/>
          </p:nvPr>
        </p:nvSpPr>
        <p:spPr>
          <a:xfrm>
            <a:off x="866216" y="1270000"/>
            <a:ext cx="28989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sz="27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22"/>
          <p:cNvSpPr/>
          <p:nvPr>
            <p:ph idx="2" type="pic"/>
          </p:nvPr>
        </p:nvSpPr>
        <p:spPr>
          <a:xfrm>
            <a:off x="4910903" y="857250"/>
            <a:ext cx="2420400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1570"/>
              </a:srgbClr>
            </a:outerShdw>
          </a:effectLst>
        </p:spPr>
      </p:sp>
      <p:sp>
        <p:nvSpPr>
          <p:cNvPr id="383" name="Google Shape;383;p22"/>
          <p:cNvSpPr txBox="1"/>
          <p:nvPr>
            <p:ph idx="1" type="body"/>
          </p:nvPr>
        </p:nvSpPr>
        <p:spPr>
          <a:xfrm>
            <a:off x="866215" y="2743200"/>
            <a:ext cx="28944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EE52A4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384" name="Google Shape;384;p22"/>
          <p:cNvSpPr txBox="1"/>
          <p:nvPr>
            <p:ph idx="10" type="dt"/>
          </p:nvPr>
        </p:nvSpPr>
        <p:spPr>
          <a:xfrm>
            <a:off x="7989828" y="4793879"/>
            <a:ext cx="74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22"/>
          <p:cNvSpPr txBox="1"/>
          <p:nvPr>
            <p:ph idx="11" type="ftr"/>
          </p:nvPr>
        </p:nvSpPr>
        <p:spPr>
          <a:xfrm>
            <a:off x="420833" y="4793879"/>
            <a:ext cx="289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22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53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2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带描述的全景图片">
  <p:cSld name="带描述的全景图片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23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390" name="Google Shape;390;p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9803"/>
                  </a:srgbClr>
                </a:gs>
                <a:gs pos="36000">
                  <a:srgbClr val="9B6BF2">
                    <a:alpha val="8627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6666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2549"/>
                  </a:srgbClr>
                </a:gs>
                <a:gs pos="36000">
                  <a:srgbClr val="9B6BF2">
                    <a:alpha val="5490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5490"/>
                  </a:srgbClr>
                </a:gs>
                <a:gs pos="36000">
                  <a:srgbClr val="9B6BF2">
                    <a:alpha val="4705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2549"/>
                  </a:srgbClr>
                </a:gs>
                <a:gs pos="36000">
                  <a:srgbClr val="9B6BF2">
                    <a:alpha val="5490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3"/>
            <p:cNvSpPr/>
            <p:nvPr/>
          </p:nvSpPr>
          <p:spPr>
            <a:xfrm rot="10371517">
              <a:off x="263779" y="4438261"/>
              <a:ext cx="3299395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3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98" name="Google Shape;398;p23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99" name="Google Shape;399;p23"/>
          <p:cNvSpPr txBox="1"/>
          <p:nvPr>
            <p:ph type="title"/>
          </p:nvPr>
        </p:nvSpPr>
        <p:spPr>
          <a:xfrm>
            <a:off x="866215" y="3727445"/>
            <a:ext cx="6619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23"/>
          <p:cNvSpPr/>
          <p:nvPr>
            <p:ph idx="2" type="pic"/>
          </p:nvPr>
        </p:nvSpPr>
        <p:spPr>
          <a:xfrm>
            <a:off x="866215" y="514350"/>
            <a:ext cx="6619200" cy="25719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1570"/>
              </a:srgbClr>
            </a:outerShdw>
          </a:effectLst>
        </p:spPr>
      </p:sp>
      <p:sp>
        <p:nvSpPr>
          <p:cNvPr id="401" name="Google Shape;401;p23"/>
          <p:cNvSpPr txBox="1"/>
          <p:nvPr>
            <p:ph idx="1" type="body"/>
          </p:nvPr>
        </p:nvSpPr>
        <p:spPr>
          <a:xfrm>
            <a:off x="866215" y="4152499"/>
            <a:ext cx="66192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>
                <a:solidFill>
                  <a:srgbClr val="EE52A4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402" name="Google Shape;402;p23"/>
          <p:cNvSpPr txBox="1"/>
          <p:nvPr>
            <p:ph idx="10" type="dt"/>
          </p:nvPr>
        </p:nvSpPr>
        <p:spPr>
          <a:xfrm>
            <a:off x="7989828" y="4793879"/>
            <a:ext cx="74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3" name="Google Shape;403;p23"/>
          <p:cNvSpPr txBox="1"/>
          <p:nvPr>
            <p:ph idx="11" type="ftr"/>
          </p:nvPr>
        </p:nvSpPr>
        <p:spPr>
          <a:xfrm>
            <a:off x="420833" y="4793879"/>
            <a:ext cx="289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4" name="Google Shape;404;p23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53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3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描述" showMasterSp="0">
  <p:cSld name="标题和描述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4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408" name="Google Shape;408;p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9803"/>
                  </a:srgbClr>
                </a:gs>
                <a:gs pos="36000">
                  <a:srgbClr val="9B6BF2">
                    <a:alpha val="8627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6666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2549"/>
                  </a:srgbClr>
                </a:gs>
                <a:gs pos="36000">
                  <a:srgbClr val="9B6BF2">
                    <a:alpha val="5490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5490"/>
                  </a:srgbClr>
                </a:gs>
                <a:gs pos="36000">
                  <a:srgbClr val="9B6BF2">
                    <a:alpha val="4705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2549"/>
                  </a:srgbClr>
                </a:gs>
                <a:gs pos="36000">
                  <a:srgbClr val="9B6BF2">
                    <a:alpha val="5490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4"/>
            <p:cNvSpPr/>
            <p:nvPr/>
          </p:nvSpPr>
          <p:spPr>
            <a:xfrm rot="-589939">
              <a:off x="8490949" y="2714870"/>
              <a:ext cx="3299413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16" name="Google Shape;416;p24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417" name="Google Shape;417;p24"/>
          <p:cNvSpPr txBox="1"/>
          <p:nvPr>
            <p:ph type="title"/>
          </p:nvPr>
        </p:nvSpPr>
        <p:spPr>
          <a:xfrm>
            <a:off x="861599" y="797563"/>
            <a:ext cx="66237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8" name="Google Shape;418;p24"/>
          <p:cNvSpPr txBox="1"/>
          <p:nvPr>
            <p:ph idx="1" type="body"/>
          </p:nvPr>
        </p:nvSpPr>
        <p:spPr>
          <a:xfrm>
            <a:off x="866215" y="2657475"/>
            <a:ext cx="66192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419" name="Google Shape;419;p24"/>
          <p:cNvSpPr txBox="1"/>
          <p:nvPr>
            <p:ph idx="10" type="dt"/>
          </p:nvPr>
        </p:nvSpPr>
        <p:spPr>
          <a:xfrm>
            <a:off x="7989828" y="4793879"/>
            <a:ext cx="74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0" name="Google Shape;420;p24"/>
          <p:cNvSpPr txBox="1"/>
          <p:nvPr>
            <p:ph idx="11" type="ftr"/>
          </p:nvPr>
        </p:nvSpPr>
        <p:spPr>
          <a:xfrm>
            <a:off x="420833" y="4793879"/>
            <a:ext cx="289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24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53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4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带描述的引言" showMasterSp="0">
  <p:cSld name="带描述的引言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25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425" name="Google Shape;425;p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9803"/>
                  </a:srgbClr>
                </a:gs>
                <a:gs pos="36000">
                  <a:srgbClr val="9B6BF2">
                    <a:alpha val="8627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6666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2549"/>
                  </a:srgbClr>
                </a:gs>
                <a:gs pos="36000">
                  <a:srgbClr val="9B6BF2">
                    <a:alpha val="5490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5490"/>
                  </a:srgbClr>
                </a:gs>
                <a:gs pos="36000">
                  <a:srgbClr val="9B6BF2">
                    <a:alpha val="4705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2549"/>
                  </a:srgbClr>
                </a:gs>
                <a:gs pos="36000">
                  <a:srgbClr val="9B6BF2">
                    <a:alpha val="5490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-589939">
              <a:off x="8490949" y="4185113"/>
              <a:ext cx="3299413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455612" y="4241801"/>
              <a:ext cx="11277600" cy="2337160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33" name="Google Shape;433;p25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434" name="Google Shape;434;p25"/>
          <p:cNvSpPr txBox="1"/>
          <p:nvPr/>
        </p:nvSpPr>
        <p:spPr>
          <a:xfrm>
            <a:off x="661174" y="455502"/>
            <a:ext cx="6015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zh-CN" sz="7200" u="none" cap="none" strike="noStrik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5"/>
          <p:cNvSpPr txBox="1"/>
          <p:nvPr/>
        </p:nvSpPr>
        <p:spPr>
          <a:xfrm>
            <a:off x="7413344" y="1960340"/>
            <a:ext cx="4896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zh-CN" sz="7200" u="none" cap="none" strike="noStrik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5"/>
          <p:cNvSpPr txBox="1"/>
          <p:nvPr>
            <p:ph type="title"/>
          </p:nvPr>
        </p:nvSpPr>
        <p:spPr>
          <a:xfrm>
            <a:off x="1186409" y="736601"/>
            <a:ext cx="6340500" cy="2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7" name="Google Shape;437;p25"/>
          <p:cNvSpPr txBox="1"/>
          <p:nvPr>
            <p:ph idx="1" type="body"/>
          </p:nvPr>
        </p:nvSpPr>
        <p:spPr>
          <a:xfrm>
            <a:off x="1459459" y="2759075"/>
            <a:ext cx="57984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b="0" i="0" sz="110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438" name="Google Shape;438;p25"/>
          <p:cNvSpPr txBox="1"/>
          <p:nvPr>
            <p:ph idx="2" type="body"/>
          </p:nvPr>
        </p:nvSpPr>
        <p:spPr>
          <a:xfrm>
            <a:off x="866215" y="3771899"/>
            <a:ext cx="69336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439" name="Google Shape;439;p25"/>
          <p:cNvSpPr txBox="1"/>
          <p:nvPr>
            <p:ph idx="10" type="dt"/>
          </p:nvPr>
        </p:nvSpPr>
        <p:spPr>
          <a:xfrm>
            <a:off x="7989828" y="4793879"/>
            <a:ext cx="74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25"/>
          <p:cNvSpPr txBox="1"/>
          <p:nvPr>
            <p:ph idx="11" type="ftr"/>
          </p:nvPr>
        </p:nvSpPr>
        <p:spPr>
          <a:xfrm>
            <a:off x="420833" y="4793879"/>
            <a:ext cx="289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1" name="Google Shape;441;p25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53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片" showMasterSp="0">
  <p:cSld name="名片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26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445" name="Google Shape;445;p2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9803"/>
                  </a:srgbClr>
                </a:gs>
                <a:gs pos="36000">
                  <a:srgbClr val="9B6BF2">
                    <a:alpha val="8627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6666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2549"/>
                  </a:srgbClr>
                </a:gs>
                <a:gs pos="36000">
                  <a:srgbClr val="9B6BF2">
                    <a:alpha val="5490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5490"/>
                  </a:srgbClr>
                </a:gs>
                <a:gs pos="36000">
                  <a:srgbClr val="9B6BF2">
                    <a:alpha val="4705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2549"/>
                  </a:srgbClr>
                </a:gs>
                <a:gs pos="36000">
                  <a:srgbClr val="9B6BF2">
                    <a:alpha val="5490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6"/>
            <p:cNvSpPr/>
            <p:nvPr/>
          </p:nvSpPr>
          <p:spPr>
            <a:xfrm rot="-589939">
              <a:off x="8490949" y="4193579"/>
              <a:ext cx="3299413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455612" y="4241801"/>
              <a:ext cx="11277600" cy="2337160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53" name="Google Shape;453;p26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454" name="Google Shape;454;p26"/>
          <p:cNvSpPr txBox="1"/>
          <p:nvPr>
            <p:ph type="title"/>
          </p:nvPr>
        </p:nvSpPr>
        <p:spPr>
          <a:xfrm>
            <a:off x="866215" y="1778000"/>
            <a:ext cx="66192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5" name="Google Shape;455;p26"/>
          <p:cNvSpPr txBox="1"/>
          <p:nvPr>
            <p:ph idx="1" type="body"/>
          </p:nvPr>
        </p:nvSpPr>
        <p:spPr>
          <a:xfrm>
            <a:off x="866215" y="3768725"/>
            <a:ext cx="6619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EE52A4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6" name="Google Shape;456;p26"/>
          <p:cNvSpPr txBox="1"/>
          <p:nvPr>
            <p:ph idx="10" type="dt"/>
          </p:nvPr>
        </p:nvSpPr>
        <p:spPr>
          <a:xfrm>
            <a:off x="7989828" y="4793879"/>
            <a:ext cx="74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11" type="ftr"/>
          </p:nvPr>
        </p:nvSpPr>
        <p:spPr>
          <a:xfrm>
            <a:off x="420833" y="4793879"/>
            <a:ext cx="289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53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6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栏">
  <p:cSld name="3 栏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7"/>
          <p:cNvSpPr txBox="1"/>
          <p:nvPr>
            <p:ph type="title"/>
          </p:nvPr>
        </p:nvSpPr>
        <p:spPr>
          <a:xfrm>
            <a:off x="866215" y="730251"/>
            <a:ext cx="66192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sz="27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2" name="Google Shape;462;p27"/>
          <p:cNvSpPr txBox="1"/>
          <p:nvPr>
            <p:ph idx="1" type="body"/>
          </p:nvPr>
        </p:nvSpPr>
        <p:spPr>
          <a:xfrm>
            <a:off x="866215" y="1952627"/>
            <a:ext cx="235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463" name="Google Shape;463;p27"/>
          <p:cNvSpPr txBox="1"/>
          <p:nvPr>
            <p:ph idx="2" type="body"/>
          </p:nvPr>
        </p:nvSpPr>
        <p:spPr>
          <a:xfrm>
            <a:off x="866215" y="2384823"/>
            <a:ext cx="2356500" cy="21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464" name="Google Shape;464;p27"/>
          <p:cNvSpPr txBox="1"/>
          <p:nvPr>
            <p:ph idx="3" type="body"/>
          </p:nvPr>
        </p:nvSpPr>
        <p:spPr>
          <a:xfrm>
            <a:off x="3384541" y="1952625"/>
            <a:ext cx="2360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465" name="Google Shape;465;p27"/>
          <p:cNvSpPr txBox="1"/>
          <p:nvPr>
            <p:ph idx="4" type="body"/>
          </p:nvPr>
        </p:nvSpPr>
        <p:spPr>
          <a:xfrm>
            <a:off x="3384541" y="2384822"/>
            <a:ext cx="2360100" cy="21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466" name="Google Shape;466;p27"/>
          <p:cNvSpPr txBox="1"/>
          <p:nvPr>
            <p:ph idx="5" type="body"/>
          </p:nvPr>
        </p:nvSpPr>
        <p:spPr>
          <a:xfrm>
            <a:off x="5916101" y="1952626"/>
            <a:ext cx="2359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467" name="Google Shape;467;p27"/>
          <p:cNvSpPr txBox="1"/>
          <p:nvPr>
            <p:ph idx="6" type="body"/>
          </p:nvPr>
        </p:nvSpPr>
        <p:spPr>
          <a:xfrm>
            <a:off x="5916247" y="2384821"/>
            <a:ext cx="2359200" cy="21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cxnSp>
        <p:nvCxnSpPr>
          <p:cNvPr id="468" name="Google Shape;468;p27"/>
          <p:cNvCxnSpPr/>
          <p:nvPr/>
        </p:nvCxnSpPr>
        <p:spPr>
          <a:xfrm>
            <a:off x="3302978" y="1927225"/>
            <a:ext cx="0" cy="26193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9" name="Google Shape;469;p27"/>
          <p:cNvCxnSpPr/>
          <p:nvPr/>
        </p:nvCxnSpPr>
        <p:spPr>
          <a:xfrm>
            <a:off x="5829301" y="1927225"/>
            <a:ext cx="0" cy="26193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0" name="Google Shape;470;p27"/>
          <p:cNvSpPr txBox="1"/>
          <p:nvPr>
            <p:ph idx="10" type="dt"/>
          </p:nvPr>
        </p:nvSpPr>
        <p:spPr>
          <a:xfrm>
            <a:off x="7989828" y="4793879"/>
            <a:ext cx="74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1" name="Google Shape;471;p27"/>
          <p:cNvSpPr txBox="1"/>
          <p:nvPr>
            <p:ph idx="11" type="ftr"/>
          </p:nvPr>
        </p:nvSpPr>
        <p:spPr>
          <a:xfrm>
            <a:off x="420833" y="4793879"/>
            <a:ext cx="289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2" name="Google Shape;472;p27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图片栏">
  <p:cSld name="3 图片栏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8"/>
          <p:cNvSpPr txBox="1"/>
          <p:nvPr>
            <p:ph type="title"/>
          </p:nvPr>
        </p:nvSpPr>
        <p:spPr>
          <a:xfrm>
            <a:off x="866215" y="730251"/>
            <a:ext cx="66192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sz="27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5" name="Google Shape;475;p28"/>
          <p:cNvSpPr txBox="1"/>
          <p:nvPr>
            <p:ph idx="1" type="body"/>
          </p:nvPr>
        </p:nvSpPr>
        <p:spPr>
          <a:xfrm>
            <a:off x="866215" y="3399633"/>
            <a:ext cx="22878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476" name="Google Shape;476;p28"/>
          <p:cNvSpPr/>
          <p:nvPr>
            <p:ph idx="2" type="pic"/>
          </p:nvPr>
        </p:nvSpPr>
        <p:spPr>
          <a:xfrm>
            <a:off x="1000915" y="1952625"/>
            <a:ext cx="2018400" cy="11937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1570"/>
              </a:srgbClr>
            </a:outerShdw>
          </a:effectLst>
        </p:spPr>
      </p:sp>
      <p:sp>
        <p:nvSpPr>
          <p:cNvPr id="477" name="Google Shape;477;p28"/>
          <p:cNvSpPr txBox="1"/>
          <p:nvPr>
            <p:ph idx="3" type="body"/>
          </p:nvPr>
        </p:nvSpPr>
        <p:spPr>
          <a:xfrm>
            <a:off x="866215" y="3831830"/>
            <a:ext cx="22878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478" name="Google Shape;478;p28"/>
          <p:cNvSpPr txBox="1"/>
          <p:nvPr>
            <p:ph idx="4" type="body"/>
          </p:nvPr>
        </p:nvSpPr>
        <p:spPr>
          <a:xfrm>
            <a:off x="3426649" y="3399633"/>
            <a:ext cx="22878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479" name="Google Shape;479;p28"/>
          <p:cNvSpPr/>
          <p:nvPr>
            <p:ph idx="5" type="pic"/>
          </p:nvPr>
        </p:nvSpPr>
        <p:spPr>
          <a:xfrm>
            <a:off x="3561346" y="1952625"/>
            <a:ext cx="2018400" cy="11937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1570"/>
              </a:srgbClr>
            </a:outerShdw>
          </a:effectLst>
        </p:spPr>
      </p:sp>
      <p:sp>
        <p:nvSpPr>
          <p:cNvPr id="480" name="Google Shape;480;p28"/>
          <p:cNvSpPr txBox="1"/>
          <p:nvPr>
            <p:ph idx="6" type="body"/>
          </p:nvPr>
        </p:nvSpPr>
        <p:spPr>
          <a:xfrm>
            <a:off x="3427629" y="3831829"/>
            <a:ext cx="22878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481" name="Google Shape;481;p28"/>
          <p:cNvSpPr txBox="1"/>
          <p:nvPr>
            <p:ph idx="7" type="body"/>
          </p:nvPr>
        </p:nvSpPr>
        <p:spPr>
          <a:xfrm>
            <a:off x="5987081" y="3399634"/>
            <a:ext cx="2288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482" name="Google Shape;482;p28"/>
          <p:cNvSpPr/>
          <p:nvPr>
            <p:ph idx="8" type="pic"/>
          </p:nvPr>
        </p:nvSpPr>
        <p:spPr>
          <a:xfrm>
            <a:off x="6122273" y="1952625"/>
            <a:ext cx="2018400" cy="11937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1570"/>
              </a:srgbClr>
            </a:outerShdw>
          </a:effectLst>
        </p:spPr>
      </p:sp>
      <p:sp>
        <p:nvSpPr>
          <p:cNvPr id="483" name="Google Shape;483;p28"/>
          <p:cNvSpPr txBox="1"/>
          <p:nvPr>
            <p:ph idx="9" type="body"/>
          </p:nvPr>
        </p:nvSpPr>
        <p:spPr>
          <a:xfrm>
            <a:off x="5987081" y="3831828"/>
            <a:ext cx="22881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cxnSp>
        <p:nvCxnSpPr>
          <p:cNvPr id="484" name="Google Shape;484;p28"/>
          <p:cNvCxnSpPr/>
          <p:nvPr/>
        </p:nvCxnSpPr>
        <p:spPr>
          <a:xfrm>
            <a:off x="3304373" y="1927225"/>
            <a:ext cx="0" cy="26193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5" name="Google Shape;485;p28"/>
          <p:cNvCxnSpPr/>
          <p:nvPr/>
        </p:nvCxnSpPr>
        <p:spPr>
          <a:xfrm>
            <a:off x="5848352" y="1927225"/>
            <a:ext cx="0" cy="26193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6" name="Google Shape;486;p28"/>
          <p:cNvSpPr txBox="1"/>
          <p:nvPr>
            <p:ph idx="10" type="dt"/>
          </p:nvPr>
        </p:nvSpPr>
        <p:spPr>
          <a:xfrm>
            <a:off x="7989828" y="4793879"/>
            <a:ext cx="74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1" type="ftr"/>
          </p:nvPr>
        </p:nvSpPr>
        <p:spPr>
          <a:xfrm>
            <a:off x="420833" y="4793879"/>
            <a:ext cx="273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8" name="Google Shape;488;p28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9"/>
          <p:cNvSpPr txBox="1"/>
          <p:nvPr>
            <p:ph type="title"/>
          </p:nvPr>
        </p:nvSpPr>
        <p:spPr>
          <a:xfrm>
            <a:off x="866215" y="730251"/>
            <a:ext cx="66192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1" name="Google Shape;491;p29"/>
          <p:cNvSpPr txBox="1"/>
          <p:nvPr>
            <p:ph idx="1" type="body"/>
          </p:nvPr>
        </p:nvSpPr>
        <p:spPr>
          <a:xfrm rot="5400000">
            <a:off x="2894710" y="-75825"/>
            <a:ext cx="2562300" cy="6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492" name="Google Shape;492;p29"/>
          <p:cNvSpPr txBox="1"/>
          <p:nvPr>
            <p:ph idx="10" type="dt"/>
          </p:nvPr>
        </p:nvSpPr>
        <p:spPr>
          <a:xfrm>
            <a:off x="8021579" y="4793879"/>
            <a:ext cx="74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3" name="Google Shape;493;p29"/>
          <p:cNvSpPr txBox="1"/>
          <p:nvPr>
            <p:ph idx="11" type="ftr"/>
          </p:nvPr>
        </p:nvSpPr>
        <p:spPr>
          <a:xfrm>
            <a:off x="420833" y="4793879"/>
            <a:ext cx="289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4" name="Google Shape;494;p29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showMasterSp="0" type="vertTitleAndTx">
  <p:cSld name="VERTICAL_TITLE_AND_VERTICAL_TEXT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30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497" name="Google Shape;497;p3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9803"/>
                  </a:srgbClr>
                </a:gs>
                <a:gs pos="36000">
                  <a:srgbClr val="9B6BF2">
                    <a:alpha val="8627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6666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2549"/>
                  </a:srgbClr>
                </a:gs>
                <a:gs pos="36000">
                  <a:srgbClr val="9B6BF2">
                    <a:alpha val="5490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5490"/>
                  </a:srgbClr>
                </a:gs>
                <a:gs pos="36000">
                  <a:srgbClr val="9B6BF2">
                    <a:alpha val="4705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2549"/>
                  </a:srgbClr>
                </a:gs>
                <a:gs pos="36000">
                  <a:srgbClr val="9B6BF2">
                    <a:alpha val="5490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414867" y="402165"/>
              <a:ext cx="65109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0"/>
            <p:cNvSpPr/>
            <p:nvPr/>
          </p:nvSpPr>
          <p:spPr>
            <a:xfrm rot="5101739">
              <a:off x="6294738" y="4577733"/>
              <a:ext cx="3299410" cy="44093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0"/>
            <p:cNvSpPr/>
            <p:nvPr/>
          </p:nvSpPr>
          <p:spPr>
            <a:xfrm rot="5400000">
              <a:off x="4449229" y="2801723"/>
              <a:ext cx="6053675" cy="1254560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06" name="Google Shape;506;p30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07" name="Google Shape;507;p30"/>
          <p:cNvSpPr txBox="1"/>
          <p:nvPr>
            <p:ph type="title"/>
          </p:nvPr>
        </p:nvSpPr>
        <p:spPr>
          <a:xfrm rot="5400000">
            <a:off x="5186850" y="2210901"/>
            <a:ext cx="35616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8" name="Google Shape;508;p30"/>
          <p:cNvSpPr txBox="1"/>
          <p:nvPr>
            <p:ph idx="1" type="body"/>
          </p:nvPr>
        </p:nvSpPr>
        <p:spPr>
          <a:xfrm rot="5400000">
            <a:off x="1431435" y="393650"/>
            <a:ext cx="3561600" cy="4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509" name="Google Shape;509;p30"/>
          <p:cNvSpPr txBox="1"/>
          <p:nvPr>
            <p:ph idx="10" type="dt"/>
          </p:nvPr>
        </p:nvSpPr>
        <p:spPr>
          <a:xfrm>
            <a:off x="7989828" y="4793879"/>
            <a:ext cx="74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0" name="Google Shape;510;p30"/>
          <p:cNvSpPr txBox="1"/>
          <p:nvPr>
            <p:ph idx="11" type="ftr"/>
          </p:nvPr>
        </p:nvSpPr>
        <p:spPr>
          <a:xfrm>
            <a:off x="420833" y="4793879"/>
            <a:ext cx="289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1" name="Google Shape;511;p30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53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0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3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275" name="Google Shape;275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9803"/>
                  </a:srgbClr>
                </a:gs>
                <a:gs pos="36000">
                  <a:srgbClr val="9B6BF2">
                    <a:alpha val="8627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6666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2549"/>
                  </a:srgbClr>
                </a:gs>
                <a:gs pos="36000">
                  <a:srgbClr val="9B6BF2">
                    <a:alpha val="5490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5490"/>
                  </a:srgbClr>
                </a:gs>
                <a:gs pos="36000">
                  <a:srgbClr val="9B6BF2">
                    <a:alpha val="4705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2549"/>
                  </a:srgbClr>
                </a:gs>
                <a:gs pos="36000">
                  <a:srgbClr val="9B6BF2">
                    <a:alpha val="5490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3"/>
            <p:cNvSpPr/>
            <p:nvPr/>
          </p:nvSpPr>
          <p:spPr>
            <a:xfrm rot="-589939">
              <a:off x="8490949" y="1797513"/>
              <a:ext cx="3299413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83" name="Google Shape;283;p13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84" name="Google Shape;284;p13"/>
          <p:cNvSpPr txBox="1"/>
          <p:nvPr>
            <p:ph type="title"/>
          </p:nvPr>
        </p:nvSpPr>
        <p:spPr>
          <a:xfrm>
            <a:off x="866215" y="730251"/>
            <a:ext cx="65712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13"/>
          <p:cNvSpPr txBox="1"/>
          <p:nvPr>
            <p:ph idx="1" type="body"/>
          </p:nvPr>
        </p:nvSpPr>
        <p:spPr>
          <a:xfrm>
            <a:off x="866215" y="1952625"/>
            <a:ext cx="65712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"/>
              <a:buChar char="►"/>
              <a:defRPr b="0" i="0" sz="11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30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30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305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305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305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305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6" name="Google Shape;286;p13"/>
          <p:cNvSpPr txBox="1"/>
          <p:nvPr>
            <p:ph idx="10" type="dt"/>
          </p:nvPr>
        </p:nvSpPr>
        <p:spPr>
          <a:xfrm>
            <a:off x="7989828" y="4793879"/>
            <a:ext cx="74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7" name="Google Shape;287;p13"/>
          <p:cNvSpPr txBox="1"/>
          <p:nvPr>
            <p:ph idx="11" type="ftr"/>
          </p:nvPr>
        </p:nvSpPr>
        <p:spPr>
          <a:xfrm>
            <a:off x="420833" y="4793879"/>
            <a:ext cx="289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8" name="Google Shape;288;p13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53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3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1"/>
          <p:cNvSpPr txBox="1"/>
          <p:nvPr>
            <p:ph type="ctrTitle"/>
          </p:nvPr>
        </p:nvSpPr>
        <p:spPr>
          <a:xfrm>
            <a:off x="772088" y="1567575"/>
            <a:ext cx="7599900" cy="20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Century Gothic"/>
              <a:buNone/>
            </a:pPr>
            <a:r>
              <a:rPr lang="zh-CN"/>
              <a:t>ECE1508H</a:t>
            </a:r>
            <a:r>
              <a:rPr lang="zh-CN"/>
              <a:t>  </a:t>
            </a:r>
            <a:br>
              <a:rPr lang="zh-CN"/>
            </a:br>
            <a:r>
              <a:rPr lang="zh-CN"/>
              <a:t>Final Project Presentation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Century Gothic"/>
              <a:buNone/>
            </a:pPr>
            <a:r>
              <a:rPr lang="zh-CN" sz="2300"/>
              <a:t>Text Translation using YouTube Video Transcripts</a:t>
            </a:r>
            <a:endParaRPr sz="23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Century Gothic"/>
              <a:buNone/>
            </a:pPr>
            <a:r>
              <a:t/>
            </a:r>
            <a:endParaRPr sz="2300"/>
          </a:p>
        </p:txBody>
      </p:sp>
      <p:sp>
        <p:nvSpPr>
          <p:cNvPr id="518" name="Google Shape;518;p31"/>
          <p:cNvSpPr txBox="1"/>
          <p:nvPr>
            <p:ph idx="1" type="subTitle"/>
          </p:nvPr>
        </p:nvSpPr>
        <p:spPr>
          <a:xfrm>
            <a:off x="1752641" y="3742410"/>
            <a:ext cx="66192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Group 33 </a:t>
            </a:r>
            <a:r>
              <a:rPr lang="zh-CN"/>
              <a:t>MEMBERS: Jiaxiang E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Henry Ye, Shuqi Yang</a:t>
            </a:r>
            <a:endParaRPr/>
          </a:p>
        </p:txBody>
      </p:sp>
      <p:sp>
        <p:nvSpPr>
          <p:cNvPr id="519" name="Google Shape;519;p31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0"/>
          <p:cNvSpPr txBox="1"/>
          <p:nvPr>
            <p:ph type="title"/>
          </p:nvPr>
        </p:nvSpPr>
        <p:spPr>
          <a:xfrm>
            <a:off x="890215" y="899601"/>
            <a:ext cx="65712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Birdictional </a:t>
            </a:r>
            <a:r>
              <a:rPr lang="zh-CN"/>
              <a:t>Model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0"/>
          <p:cNvSpPr txBox="1"/>
          <p:nvPr>
            <p:ph idx="1" type="body"/>
          </p:nvPr>
        </p:nvSpPr>
        <p:spPr>
          <a:xfrm>
            <a:off x="866215" y="1952625"/>
            <a:ext cx="6619200" cy="25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0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589" name="Google Shape;5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401" y="1737625"/>
            <a:ext cx="6571201" cy="317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1"/>
          <p:cNvSpPr txBox="1"/>
          <p:nvPr>
            <p:ph idx="4294967295" type="title"/>
          </p:nvPr>
        </p:nvSpPr>
        <p:spPr>
          <a:xfrm>
            <a:off x="785540" y="135226"/>
            <a:ext cx="65712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Transformer Architecture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5" name="Google Shape;595;p41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596" name="Google Shape;5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00" y="987050"/>
            <a:ext cx="7494277" cy="41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2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02" name="Google Shape;602;p42"/>
          <p:cNvSpPr txBox="1"/>
          <p:nvPr>
            <p:ph idx="4294967295" type="title"/>
          </p:nvPr>
        </p:nvSpPr>
        <p:spPr>
          <a:xfrm>
            <a:off x="697001" y="347025"/>
            <a:ext cx="71739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Sample Translation Output of Transformer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03" name="Google Shape;6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000" y="1155325"/>
            <a:ext cx="769620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3"/>
          <p:cNvSpPr txBox="1"/>
          <p:nvPr>
            <p:ph idx="4294967295" type="title"/>
          </p:nvPr>
        </p:nvSpPr>
        <p:spPr>
          <a:xfrm>
            <a:off x="866215" y="267101"/>
            <a:ext cx="65712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E</a:t>
            </a:r>
            <a:r>
              <a:rPr lang="zh-CN">
                <a:solidFill>
                  <a:schemeClr val="dk1"/>
                </a:solidFill>
              </a:rPr>
              <a:t>valuating </a:t>
            </a:r>
            <a:r>
              <a:rPr lang="zh-CN">
                <a:solidFill>
                  <a:schemeClr val="dk1"/>
                </a:solidFill>
              </a:rPr>
              <a:t>NLP-Translation </a:t>
            </a:r>
            <a:r>
              <a:rPr lang="zh-CN">
                <a:solidFill>
                  <a:schemeClr val="dk1"/>
                </a:solidFill>
              </a:rPr>
              <a:t>Quality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9" name="Google Shape;609;p43"/>
          <p:cNvSpPr txBox="1"/>
          <p:nvPr>
            <p:ph idx="4294967295" type="body"/>
          </p:nvPr>
        </p:nvSpPr>
        <p:spPr>
          <a:xfrm>
            <a:off x="516375" y="1063000"/>
            <a:ext cx="7876800" cy="402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200"/>
              <a:buChar char="❖"/>
            </a:pPr>
            <a:r>
              <a:rPr lang="zh-CN" sz="1500"/>
              <a:t>B</a:t>
            </a:r>
            <a:r>
              <a:rPr lang="zh-CN" sz="1500"/>
              <a:t>ilingual Evaluation Understudy (</a:t>
            </a:r>
            <a:r>
              <a:rPr lang="zh-CN" sz="1500"/>
              <a:t>BLEU)</a:t>
            </a:r>
            <a:endParaRPr sz="1500"/>
          </a:p>
          <a:p>
            <a:pPr indent="-2984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zh-CN" sz="1300"/>
              <a:t>Calculated by comparing the hypothesis to a reference translation, without taking into account grammatical correctness.</a:t>
            </a:r>
            <a:endParaRPr sz="1300"/>
          </a:p>
          <a:p>
            <a:pPr indent="-2984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zh-CN" sz="1300"/>
              <a:t>Output a number between 0 and 1, indicating how similar the candidate text is to the reference text, with values closer to 1 indicating more similar texts.</a:t>
            </a:r>
            <a:endParaRPr sz="1300"/>
          </a:p>
          <a:p>
            <a:pPr indent="0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04800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200"/>
              <a:buChar char="❖"/>
            </a:pPr>
            <a:r>
              <a:rPr lang="zh-CN" sz="1500"/>
              <a:t>Metric for Evaluation of Translation with Explicit Ordering (METEOR)</a:t>
            </a:r>
            <a:endParaRPr sz="1500"/>
          </a:p>
          <a:p>
            <a:pPr indent="-2984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zh-CN" sz="1300"/>
              <a:t>Addressing limitations inherent in BLEU scores.</a:t>
            </a:r>
            <a:endParaRPr sz="1300"/>
          </a:p>
          <a:p>
            <a:pPr indent="-2984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zh-CN" sz="1300"/>
              <a:t>Different words from the reference - as long as they have the same meaning.</a:t>
            </a:r>
            <a:endParaRPr sz="1300"/>
          </a:p>
          <a:p>
            <a:pPr indent="-2984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zh-CN" sz="1300"/>
              <a:t>Consider logically and grammatically sound structures.</a:t>
            </a:r>
            <a:endParaRPr sz="1300"/>
          </a:p>
          <a:p>
            <a:pPr indent="0" lvl="0" marL="9144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04800" lvl="0" marL="45720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200"/>
              <a:buChar char="❖"/>
            </a:pPr>
            <a:r>
              <a:rPr lang="zh-CN" sz="1500"/>
              <a:t>Cosine Similarity</a:t>
            </a:r>
            <a:endParaRPr sz="1300"/>
          </a:p>
          <a:p>
            <a:pPr indent="-2984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zh-CN" sz="1300"/>
              <a:t>Words are assigned a coordinate, and the document is measured by a vector representation of the number of occurrences of each word.</a:t>
            </a:r>
            <a:endParaRPr sz="1300"/>
          </a:p>
          <a:p>
            <a:pPr indent="-3111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zh-CN" sz="1300"/>
              <a:t>M</a:t>
            </a:r>
            <a:r>
              <a:rPr lang="zh-CN" sz="1300"/>
              <a:t>easure of similarity between two non-zero vectors (how similar two documents are in terms of topic)</a:t>
            </a:r>
            <a:endParaRPr sz="1300"/>
          </a:p>
        </p:txBody>
      </p:sp>
      <p:sp>
        <p:nvSpPr>
          <p:cNvPr id="610" name="Google Shape;610;p43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4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616" name="Google Shape;6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763" y="1130313"/>
            <a:ext cx="5819775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4"/>
          <p:cNvSpPr txBox="1"/>
          <p:nvPr/>
        </p:nvSpPr>
        <p:spPr>
          <a:xfrm>
            <a:off x="778600" y="303400"/>
            <a:ext cx="6763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8" name="Google Shape;618;p44"/>
          <p:cNvSpPr txBox="1"/>
          <p:nvPr/>
        </p:nvSpPr>
        <p:spPr>
          <a:xfrm>
            <a:off x="541600" y="232750"/>
            <a:ext cx="72378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9" name="Google Shape;619;p44"/>
          <p:cNvSpPr txBox="1"/>
          <p:nvPr>
            <p:ph idx="4294967295" type="title"/>
          </p:nvPr>
        </p:nvSpPr>
        <p:spPr>
          <a:xfrm>
            <a:off x="541600" y="285250"/>
            <a:ext cx="83658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Fine-Tuning Experiment with LSTM: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 Batch Size = 64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0" name="Google Shape;620;p44"/>
          <p:cNvSpPr/>
          <p:nvPr/>
        </p:nvSpPr>
        <p:spPr>
          <a:xfrm>
            <a:off x="3260375" y="3583550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5"/>
          <p:cNvSpPr txBox="1"/>
          <p:nvPr>
            <p:ph idx="4294967295" type="title"/>
          </p:nvPr>
        </p:nvSpPr>
        <p:spPr>
          <a:xfrm>
            <a:off x="777690" y="397451"/>
            <a:ext cx="65712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Fine-Tuning Experiments With Models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6" name="Google Shape;626;p45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627" name="Google Shape;6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700" y="1074038"/>
            <a:ext cx="71247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000" y="2947813"/>
            <a:ext cx="6896100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5"/>
          <p:cNvSpPr/>
          <p:nvPr/>
        </p:nvSpPr>
        <p:spPr>
          <a:xfrm>
            <a:off x="4440600" y="1823775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0" name="Google Shape;630;p45"/>
          <p:cNvSpPr txBox="1"/>
          <p:nvPr/>
        </p:nvSpPr>
        <p:spPr>
          <a:xfrm>
            <a:off x="7764400" y="2777500"/>
            <a:ext cx="13515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1" name="Google Shape;631;p45"/>
          <p:cNvSpPr/>
          <p:nvPr/>
        </p:nvSpPr>
        <p:spPr>
          <a:xfrm>
            <a:off x="2419200" y="1615900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2" name="Google Shape;632;p45"/>
          <p:cNvSpPr/>
          <p:nvPr/>
        </p:nvSpPr>
        <p:spPr>
          <a:xfrm>
            <a:off x="6916850" y="2226025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3" name="Google Shape;633;p45"/>
          <p:cNvSpPr/>
          <p:nvPr/>
        </p:nvSpPr>
        <p:spPr>
          <a:xfrm>
            <a:off x="5707100" y="2226025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4" name="Google Shape;634;p45"/>
          <p:cNvSpPr/>
          <p:nvPr/>
        </p:nvSpPr>
        <p:spPr>
          <a:xfrm>
            <a:off x="4440600" y="2226025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5" name="Google Shape;635;p45"/>
          <p:cNvSpPr/>
          <p:nvPr/>
        </p:nvSpPr>
        <p:spPr>
          <a:xfrm>
            <a:off x="2419200" y="1816638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6" name="Google Shape;636;p45"/>
          <p:cNvSpPr/>
          <p:nvPr/>
        </p:nvSpPr>
        <p:spPr>
          <a:xfrm>
            <a:off x="5707100" y="1823775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7" name="Google Shape;637;p45"/>
          <p:cNvSpPr/>
          <p:nvPr/>
        </p:nvSpPr>
        <p:spPr>
          <a:xfrm>
            <a:off x="6887950" y="1823775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8" name="Google Shape;638;p45"/>
          <p:cNvSpPr/>
          <p:nvPr/>
        </p:nvSpPr>
        <p:spPr>
          <a:xfrm>
            <a:off x="7183050" y="4722156"/>
            <a:ext cx="1562247" cy="360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Epochs Up!</a:t>
            </a:r>
          </a:p>
        </p:txBody>
      </p:sp>
      <p:sp>
        <p:nvSpPr>
          <p:cNvPr id="639" name="Google Shape;639;p45"/>
          <p:cNvSpPr/>
          <p:nvPr/>
        </p:nvSpPr>
        <p:spPr>
          <a:xfrm>
            <a:off x="2419200" y="3657575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0" name="Google Shape;640;p45"/>
          <p:cNvSpPr/>
          <p:nvPr/>
        </p:nvSpPr>
        <p:spPr>
          <a:xfrm>
            <a:off x="2419200" y="3415175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1" name="Google Shape;641;p45"/>
          <p:cNvSpPr/>
          <p:nvPr/>
        </p:nvSpPr>
        <p:spPr>
          <a:xfrm>
            <a:off x="4440600" y="3657575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2" name="Google Shape;642;p45"/>
          <p:cNvSpPr/>
          <p:nvPr/>
        </p:nvSpPr>
        <p:spPr>
          <a:xfrm>
            <a:off x="4440600" y="4262850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3" name="Google Shape;643;p45"/>
          <p:cNvSpPr/>
          <p:nvPr/>
        </p:nvSpPr>
        <p:spPr>
          <a:xfrm>
            <a:off x="6916850" y="4262850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4" name="Google Shape;644;p45"/>
          <p:cNvSpPr/>
          <p:nvPr/>
        </p:nvSpPr>
        <p:spPr>
          <a:xfrm>
            <a:off x="5742325" y="3657575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5" name="Google Shape;645;p45"/>
          <p:cNvSpPr/>
          <p:nvPr/>
        </p:nvSpPr>
        <p:spPr>
          <a:xfrm>
            <a:off x="6887950" y="3657575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6" name="Google Shape;646;p45"/>
          <p:cNvSpPr/>
          <p:nvPr/>
        </p:nvSpPr>
        <p:spPr>
          <a:xfrm>
            <a:off x="5742325" y="4262850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6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652" name="Google Shape;6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800" y="1733288"/>
            <a:ext cx="6877050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6"/>
          <p:cNvSpPr/>
          <p:nvPr/>
        </p:nvSpPr>
        <p:spPr>
          <a:xfrm>
            <a:off x="2582850" y="2821700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4" name="Google Shape;654;p46"/>
          <p:cNvSpPr/>
          <p:nvPr/>
        </p:nvSpPr>
        <p:spPr>
          <a:xfrm>
            <a:off x="4621900" y="2821700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5" name="Google Shape;655;p46"/>
          <p:cNvSpPr/>
          <p:nvPr/>
        </p:nvSpPr>
        <p:spPr>
          <a:xfrm>
            <a:off x="5902350" y="3020325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6" name="Google Shape;656;p46"/>
          <p:cNvSpPr/>
          <p:nvPr/>
        </p:nvSpPr>
        <p:spPr>
          <a:xfrm>
            <a:off x="7069225" y="2821700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7" name="Google Shape;657;p46"/>
          <p:cNvSpPr/>
          <p:nvPr/>
        </p:nvSpPr>
        <p:spPr>
          <a:xfrm>
            <a:off x="2582850" y="2617300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8" name="Google Shape;658;p46"/>
          <p:cNvSpPr/>
          <p:nvPr/>
        </p:nvSpPr>
        <p:spPr>
          <a:xfrm>
            <a:off x="4621900" y="2413650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9" name="Google Shape;659;p46"/>
          <p:cNvSpPr/>
          <p:nvPr/>
        </p:nvSpPr>
        <p:spPr>
          <a:xfrm>
            <a:off x="5859775" y="2413650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0" name="Google Shape;660;p46"/>
          <p:cNvSpPr/>
          <p:nvPr/>
        </p:nvSpPr>
        <p:spPr>
          <a:xfrm>
            <a:off x="7069225" y="2413650"/>
            <a:ext cx="539100" cy="242400"/>
          </a:xfrm>
          <a:prstGeom prst="ellipse">
            <a:avLst/>
          </a:prstGeom>
          <a:gradFill>
            <a:gsLst>
              <a:gs pos="0">
                <a:srgbClr val="9B6BF2">
                  <a:alpha val="9803"/>
                </a:srgbClr>
              </a:gs>
              <a:gs pos="36000">
                <a:srgbClr val="9B6BF2">
                  <a:alpha val="8627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1" name="Google Shape;661;p46"/>
          <p:cNvSpPr/>
          <p:nvPr/>
        </p:nvSpPr>
        <p:spPr>
          <a:xfrm>
            <a:off x="4033100" y="3899171"/>
            <a:ext cx="4602302" cy="46559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Downsize Batch Size!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7"/>
          <p:cNvSpPr txBox="1"/>
          <p:nvPr>
            <p:ph type="title"/>
          </p:nvPr>
        </p:nvSpPr>
        <p:spPr>
          <a:xfrm>
            <a:off x="866215" y="730251"/>
            <a:ext cx="65712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Experiment Results Analysis</a:t>
            </a:r>
            <a:endParaRPr/>
          </a:p>
        </p:txBody>
      </p:sp>
      <p:sp>
        <p:nvSpPr>
          <p:cNvPr id="667" name="Google Shape;667;p47"/>
          <p:cNvSpPr txBox="1"/>
          <p:nvPr>
            <p:ph idx="1" type="body"/>
          </p:nvPr>
        </p:nvSpPr>
        <p:spPr>
          <a:xfrm>
            <a:off x="566800" y="1658025"/>
            <a:ext cx="7695300" cy="339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❖"/>
            </a:pPr>
            <a:r>
              <a:rPr lang="zh-CN"/>
              <a:t>Experiment Findings: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zh-CN"/>
              <a:t>LSTM models showed the h</a:t>
            </a:r>
            <a:r>
              <a:rPr lang="zh-CN"/>
              <a:t>ighest training loss, whereas Vanilla RNN had the lowest.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zh-CN"/>
              <a:t>Seq2seq GRU achieved the best results in test BLEU, METEOR scores, and cosine similarity.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zh-CN"/>
              <a:t>Results: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zh-CN"/>
              <a:t>With a batch size of 1024 and 20 epochs and batch size of 512 and 100 epochs, GRU seq2seq models performed best.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zh-CN"/>
              <a:t>With a batch size of </a:t>
            </a:r>
            <a:r>
              <a:rPr lang="zh-CN"/>
              <a:t>1024</a:t>
            </a:r>
            <a:r>
              <a:rPr lang="zh-CN"/>
              <a:t> and </a:t>
            </a:r>
            <a:r>
              <a:rPr lang="zh-CN"/>
              <a:t>50 </a:t>
            </a:r>
            <a:r>
              <a:rPr lang="zh-CN"/>
              <a:t>epochs, LSTM seq2seq models performed best.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zh-CN"/>
              <a:t>Standalone LSTM models performed worst in test score comparisons.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zh-CN"/>
              <a:t>LSTM models require the seq2seq framework for effective long-term memory utilization.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zh-CN"/>
              <a:t>Final Experiment Outcome: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zh-CN"/>
              <a:t>Seq2Seq GRU excelled in BLEU and cosine similarity with batch size of 512 &amp; 100 epochs.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zh-CN"/>
              <a:t>Seq2Seq LSTM was a close second, achieving the highest METEOR score, but standalone LSTM performed worst.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zh-CN"/>
              <a:t>Seq2seq models (LSTM or GRU) outperform simple RNNs, and pure GRU models consistently surpass pure LSTM models across all metrics.</a:t>
            </a:r>
            <a:endParaRPr/>
          </a:p>
        </p:txBody>
      </p:sp>
      <p:sp>
        <p:nvSpPr>
          <p:cNvPr id="668" name="Google Shape;668;p47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8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74" name="Google Shape;674;p48"/>
          <p:cNvSpPr txBox="1"/>
          <p:nvPr/>
        </p:nvSpPr>
        <p:spPr>
          <a:xfrm>
            <a:off x="183525" y="282325"/>
            <a:ext cx="73632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Best Model: Seq2Seq GRU with Training Curve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75" name="Google Shape;6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25" y="969325"/>
            <a:ext cx="7751900" cy="371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9"/>
          <p:cNvSpPr txBox="1"/>
          <p:nvPr>
            <p:ph type="title"/>
          </p:nvPr>
        </p:nvSpPr>
        <p:spPr>
          <a:xfrm>
            <a:off x="866215" y="730251"/>
            <a:ext cx="65712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Discussion</a:t>
            </a:r>
            <a:endParaRPr/>
          </a:p>
        </p:txBody>
      </p:sp>
      <p:sp>
        <p:nvSpPr>
          <p:cNvPr id="681" name="Google Shape;681;p49"/>
          <p:cNvSpPr txBox="1"/>
          <p:nvPr>
            <p:ph idx="1" type="body"/>
          </p:nvPr>
        </p:nvSpPr>
        <p:spPr>
          <a:xfrm>
            <a:off x="486100" y="1764925"/>
            <a:ext cx="7836300" cy="3297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Char char="❖"/>
            </a:pPr>
            <a:r>
              <a:rPr lang="zh-CN"/>
              <a:t>Model Performance: Low training losses, high training BLEU scores indicate robust architecture but validation/testing BLEU scores plateau, generalization issues.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zh-CN"/>
              <a:t>Primary Causes: Insufficient data, inadequate data processing due to limited vocabulary size (~5,000 words), and highly skewed word frequency distribution from a corpus of ~2,600 sentences.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❖"/>
            </a:pPr>
            <a:r>
              <a:rPr lang="zh-CN"/>
              <a:t>Solutions: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zh-CN"/>
              <a:t>Augment dataset with a wider range of bilingual subtitles.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zh-CN"/>
              <a:t>Implement subword tokenization methods like Byte Pair Encoding (BPE).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zh-CN"/>
              <a:t>Incorporate pre-trained embeddings (fastText, BERT).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zh-CN"/>
              <a:t>Explore new regularization methods (weight decay, label smoothing).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zh-CN"/>
              <a:t>Utilize advanced strategies like ensemble methods, data augmentation (back-translation, paraphrase), and beam search during inference.</a:t>
            </a:r>
            <a:endParaRPr/>
          </a:p>
        </p:txBody>
      </p:sp>
      <p:sp>
        <p:nvSpPr>
          <p:cNvPr id="682" name="Google Shape;682;p49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2"/>
          <p:cNvSpPr txBox="1"/>
          <p:nvPr>
            <p:ph type="title"/>
          </p:nvPr>
        </p:nvSpPr>
        <p:spPr>
          <a:xfrm>
            <a:off x="866215" y="730251"/>
            <a:ext cx="65712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Agenda</a:t>
            </a:r>
            <a:endParaRPr/>
          </a:p>
        </p:txBody>
      </p:sp>
      <p:sp>
        <p:nvSpPr>
          <p:cNvPr id="525" name="Google Shape;525;p32"/>
          <p:cNvSpPr txBox="1"/>
          <p:nvPr>
            <p:ph idx="1" type="body"/>
          </p:nvPr>
        </p:nvSpPr>
        <p:spPr>
          <a:xfrm>
            <a:off x="866225" y="1668100"/>
            <a:ext cx="7385700" cy="334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300"/>
              <a:buChar char="❖"/>
            </a:pPr>
            <a:r>
              <a:rPr lang="zh-CN" sz="1600"/>
              <a:t>Data Extraction and </a:t>
            </a:r>
            <a:r>
              <a:rPr lang="zh-CN" sz="1600"/>
              <a:t>Semantic Alignment</a:t>
            </a:r>
            <a:endParaRPr sz="16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zh-CN" sz="1400"/>
              <a:t>YouTube Transcripts (Data extraction </a:t>
            </a:r>
            <a:r>
              <a:rPr lang="zh-CN" sz="1400"/>
              <a:t>+ Data preprocessing)</a:t>
            </a:r>
            <a:endParaRPr sz="14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zh-CN" sz="1400"/>
              <a:t>Word2Vec and Word Embeddings(vecmap)</a:t>
            </a:r>
            <a:endParaRPr sz="14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zh-CN" sz="1600"/>
              <a:t>Deep Learning Models</a:t>
            </a:r>
            <a:endParaRPr sz="16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zh-CN" sz="1400"/>
              <a:t>Recurrent Neurnal Networks(RNNs)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zh-CN" sz="1400"/>
              <a:t>Vanilla, GRU, LSTM, Transformer, Seq2Seq Architectures</a:t>
            </a:r>
            <a:endParaRPr sz="14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zh-CN" sz="1600"/>
              <a:t>Results Analysis and Discussion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zh-CN" sz="1400"/>
              <a:t>NLP Bilingual Evaluation: BLEU, METEOR, Cosine Similarity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zh-CN" sz="1400"/>
              <a:t>Existing </a:t>
            </a:r>
            <a:r>
              <a:rPr lang="zh-CN" sz="1400"/>
              <a:t>Result: Seq2Seq LSTM with 0.8 BLEU score &amp; 0.85 Cosine Similarity 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zh-CN" sz="1400"/>
              <a:t>Limitations &amp; Future Works</a:t>
            </a:r>
            <a:endParaRPr sz="1400"/>
          </a:p>
        </p:txBody>
      </p:sp>
      <p:sp>
        <p:nvSpPr>
          <p:cNvPr id="526" name="Google Shape;526;p32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0"/>
          <p:cNvSpPr txBox="1"/>
          <p:nvPr>
            <p:ph type="title"/>
          </p:nvPr>
        </p:nvSpPr>
        <p:spPr>
          <a:xfrm>
            <a:off x="866215" y="730251"/>
            <a:ext cx="65712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Future Expectation</a:t>
            </a:r>
            <a:endParaRPr/>
          </a:p>
        </p:txBody>
      </p:sp>
      <p:sp>
        <p:nvSpPr>
          <p:cNvPr id="688" name="Google Shape;688;p50"/>
          <p:cNvSpPr txBox="1"/>
          <p:nvPr>
            <p:ph idx="1" type="body"/>
          </p:nvPr>
        </p:nvSpPr>
        <p:spPr>
          <a:xfrm>
            <a:off x="526450" y="1890000"/>
            <a:ext cx="7493400" cy="3136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Char char="❖"/>
            </a:pPr>
            <a:r>
              <a:rPr lang="zh-CN" sz="1600"/>
              <a:t>Expand dataset and refine preprocessing.</a:t>
            </a:r>
            <a:endParaRPr sz="16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zh-CN" sz="1600"/>
              <a:t>Explore cutting-edge models and techniques, including:</a:t>
            </a:r>
            <a:endParaRPr sz="16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zh-CN" sz="1600"/>
              <a:t>Model merging strategies (SWA, EMA).</a:t>
            </a:r>
            <a:endParaRPr sz="16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zh-CN" sz="1600"/>
              <a:t>Accelerated inference options (Mixed Precision, quantization).</a:t>
            </a:r>
            <a:endParaRPr sz="16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zh-CN" sz="1600"/>
              <a:t>Defense against Adversarial Attacks (AWP).</a:t>
            </a:r>
            <a:endParaRPr sz="16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zh-CN" sz="1600"/>
              <a:t>Advanced pre-trained models (DeBERTa v3).</a:t>
            </a:r>
            <a:endParaRPr sz="1600"/>
          </a:p>
        </p:txBody>
      </p:sp>
      <p:sp>
        <p:nvSpPr>
          <p:cNvPr id="689" name="Google Shape;689;p50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1"/>
          <p:cNvSpPr txBox="1"/>
          <p:nvPr>
            <p:ph type="title"/>
          </p:nvPr>
        </p:nvSpPr>
        <p:spPr>
          <a:xfrm>
            <a:off x="866215" y="730251"/>
            <a:ext cx="65712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Q&amp;A</a:t>
            </a:r>
            <a:endParaRPr/>
          </a:p>
        </p:txBody>
      </p:sp>
      <p:sp>
        <p:nvSpPr>
          <p:cNvPr id="695" name="Google Shape;695;p51"/>
          <p:cNvSpPr txBox="1"/>
          <p:nvPr>
            <p:ph idx="1" type="body"/>
          </p:nvPr>
        </p:nvSpPr>
        <p:spPr>
          <a:xfrm>
            <a:off x="842225" y="2385625"/>
            <a:ext cx="6619200" cy="700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CN" sz="2600"/>
              <a:t>Thank you for your </a:t>
            </a:r>
            <a:r>
              <a:rPr lang="zh-CN" sz="2600"/>
              <a:t>listening! :)    </a:t>
            </a:r>
            <a:endParaRPr sz="2600"/>
          </a:p>
        </p:txBody>
      </p:sp>
      <p:sp>
        <p:nvSpPr>
          <p:cNvPr id="696" name="Google Shape;696;p51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2"/>
          <p:cNvSpPr txBox="1"/>
          <p:nvPr>
            <p:ph type="title"/>
          </p:nvPr>
        </p:nvSpPr>
        <p:spPr>
          <a:xfrm>
            <a:off x="866215" y="730251"/>
            <a:ext cx="65712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References</a:t>
            </a:r>
            <a:endParaRPr/>
          </a:p>
        </p:txBody>
      </p:sp>
      <p:sp>
        <p:nvSpPr>
          <p:cNvPr id="702" name="Google Shape;702;p52"/>
          <p:cNvSpPr txBox="1"/>
          <p:nvPr>
            <p:ph idx="1" type="body"/>
          </p:nvPr>
        </p:nvSpPr>
        <p:spPr>
          <a:xfrm>
            <a:off x="866215" y="1952625"/>
            <a:ext cx="6619200" cy="25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rPr lang="zh-CN"/>
              <a:t>[1] </a:t>
            </a:r>
            <a:r>
              <a:rPr lang="zh-CN"/>
              <a:t>S. Hochreiter and J. Schmidhuber, "Long short-term memory," Neural Computation, vol. 9, no. 8, pp. 1735-1780, 1997. [Online]. Available: https://doi.org/10.1162/neco.1997.9.8.1735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rPr lang="zh-CN"/>
              <a:t>[2] </a:t>
            </a:r>
            <a:r>
              <a:rPr lang="zh-CN"/>
              <a:t>I. Sutskever, O. Vinyals, and Q. V. Le, "Sequence to sequence learning with neural networks," in Advances in Neural Information Processing Systems, 2014, pp. 3104-3112. [Online]. Available: http://papers.nips.cc/paper/5346-sequence-to-sequence-learning-with-neural-networks.pdf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rPr lang="zh-CN"/>
              <a:t>[3] </a:t>
            </a:r>
            <a:r>
              <a:rPr lang="zh-CN"/>
              <a:t>A. Vaswani et al., "Attention is all you need," in Advances in Neural Information Processing Systems, 2017, pp. 5998-6008. [Online]. Available: http://papers.nips.cc/paper/7181-attention-is-all-you-need.pdf</a:t>
            </a:r>
            <a:endParaRPr/>
          </a:p>
        </p:txBody>
      </p:sp>
      <p:sp>
        <p:nvSpPr>
          <p:cNvPr id="703" name="Google Shape;703;p52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3"/>
          <p:cNvSpPr txBox="1"/>
          <p:nvPr>
            <p:ph type="title"/>
          </p:nvPr>
        </p:nvSpPr>
        <p:spPr>
          <a:xfrm>
            <a:off x="866215" y="730251"/>
            <a:ext cx="65712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References</a:t>
            </a:r>
            <a:endParaRPr/>
          </a:p>
        </p:txBody>
      </p:sp>
      <p:sp>
        <p:nvSpPr>
          <p:cNvPr id="709" name="Google Shape;709;p53"/>
          <p:cNvSpPr txBox="1"/>
          <p:nvPr>
            <p:ph idx="1" type="body"/>
          </p:nvPr>
        </p:nvSpPr>
        <p:spPr>
          <a:xfrm>
            <a:off x="866215" y="1952625"/>
            <a:ext cx="6619200" cy="25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[4] </a:t>
            </a:r>
            <a:r>
              <a:rPr lang="zh-CN"/>
              <a:t>Marian-NMT, "Marian: Fast Neural Machine Translation in C++," GitHub repository, [Online]. Available: https://github.com/marian-nmt/marian, Accessed on: Apr. 4, 2024.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CN"/>
              <a:t>[5] </a:t>
            </a:r>
            <a:r>
              <a:rPr lang="zh-CN"/>
              <a:t>A. Vaswani et al., "Attention is all you need," Advances in Neural Information Processing Systems, vol. 30, 2017. [Online]. Available: http://papers.nips.cc/paper/7181-attention-is-all-you-need.pdf</a:t>
            </a:r>
            <a:endParaRPr/>
          </a:p>
        </p:txBody>
      </p:sp>
      <p:sp>
        <p:nvSpPr>
          <p:cNvPr id="710" name="Google Shape;710;p53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3"/>
          <p:cNvSpPr txBox="1"/>
          <p:nvPr>
            <p:ph idx="4294967295" type="title"/>
          </p:nvPr>
        </p:nvSpPr>
        <p:spPr>
          <a:xfrm>
            <a:off x="876150" y="267100"/>
            <a:ext cx="73917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C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Extraction:</a:t>
            </a:r>
            <a:r>
              <a:rPr b="1" lang="zh-C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we choose documentaries?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2" name="Google Shape;532;p33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533" name="Google Shape;5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225" y="1325325"/>
            <a:ext cx="6280625" cy="36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3"/>
          <p:cNvSpPr txBox="1"/>
          <p:nvPr/>
        </p:nvSpPr>
        <p:spPr>
          <a:xfrm>
            <a:off x="982150" y="797500"/>
            <a:ext cx="29121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"/>
              <a:buChar char="❖"/>
            </a:pPr>
            <a:r>
              <a:rPr lang="zh-CN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YouTube transcript API</a:t>
            </a:r>
            <a:endParaRPr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4"/>
          <p:cNvSpPr txBox="1"/>
          <p:nvPr>
            <p:ph idx="4294967295" type="title"/>
          </p:nvPr>
        </p:nvSpPr>
        <p:spPr>
          <a:xfrm>
            <a:off x="886365" y="568901"/>
            <a:ext cx="65712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Data Preprocessing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0" name="Google Shape;540;p34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541" name="Google Shape;5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75" y="1142450"/>
            <a:ext cx="9037524" cy="3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5"/>
          <p:cNvSpPr txBox="1"/>
          <p:nvPr>
            <p:ph type="title"/>
          </p:nvPr>
        </p:nvSpPr>
        <p:spPr>
          <a:xfrm>
            <a:off x="866215" y="730251"/>
            <a:ext cx="65712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Preprocessing Result</a:t>
            </a:r>
            <a:endParaRPr/>
          </a:p>
        </p:txBody>
      </p:sp>
      <p:sp>
        <p:nvSpPr>
          <p:cNvPr id="547" name="Google Shape;547;p35"/>
          <p:cNvSpPr txBox="1"/>
          <p:nvPr>
            <p:ph idx="1" type="body"/>
          </p:nvPr>
        </p:nvSpPr>
        <p:spPr>
          <a:xfrm>
            <a:off x="866225" y="1952625"/>
            <a:ext cx="6811800" cy="25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10000"/>
          </a:bodyPr>
          <a:lstStyle/>
          <a:p>
            <a:pPr indent="-298767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81250"/>
              <a:buChar char="❖"/>
            </a:pPr>
            <a:r>
              <a:rPr lang="zh-CN" sz="1600"/>
              <a:t>2168 Pairs of Samples Split into train(80%), valid(10%) and test(10%) sets.</a:t>
            </a:r>
            <a:endParaRPr sz="1600"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1250"/>
              <a:buChar char="❖"/>
            </a:pPr>
            <a:r>
              <a:rPr lang="zh-CN" sz="1600"/>
              <a:t>English Vocabulary Size: 4334</a:t>
            </a:r>
            <a:endParaRPr sz="1600"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1250"/>
              <a:buChar char="❖"/>
            </a:pPr>
            <a:r>
              <a:rPr lang="zh-CN" sz="1600"/>
              <a:t>French Vocabulary Size: 5051</a:t>
            </a:r>
            <a:endParaRPr sz="1600"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1250"/>
              <a:buChar char="❖"/>
            </a:pPr>
            <a:r>
              <a:rPr lang="zh-CN" sz="1600"/>
              <a:t>Example First English Sentence: </a:t>
            </a:r>
            <a:endParaRPr sz="1600"/>
          </a:p>
          <a:p>
            <a:pPr indent="-29876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2857"/>
              <a:buChar char="➢"/>
            </a:pPr>
            <a:r>
              <a:rPr lang="zh-CN" sz="1400"/>
              <a:t>When the winter world disappears, and the sun’s rays begin…</a:t>
            </a:r>
            <a:endParaRPr sz="1400"/>
          </a:p>
          <a:p>
            <a:pPr indent="-29876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2857"/>
              <a:buChar char="➢"/>
            </a:pPr>
            <a:r>
              <a:rPr lang="zh-CN" sz="1400"/>
              <a:t>Tokens: [1, 867, 1199, 3, 1200, 8, 27, 1926, 5, 869, 1927, 2, 0, 0, 0, 0] (padding)</a:t>
            </a:r>
            <a:endParaRPr sz="1400"/>
          </a:p>
          <a:p>
            <a:pPr indent="-29876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1250"/>
              <a:buChar char="❖"/>
            </a:pPr>
            <a:r>
              <a:rPr lang="zh-CN" sz="1600"/>
              <a:t>Corresponding First French Translation:</a:t>
            </a:r>
            <a:endParaRPr sz="1600"/>
          </a:p>
          <a:p>
            <a:pPr indent="-29876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2857"/>
              <a:buChar char="➢"/>
            </a:pPr>
            <a:r>
              <a:rPr lang="zh-CN" sz="1400"/>
              <a:t>Quand le monde hivernal disparaît et que les rayons du soleil commencent…</a:t>
            </a:r>
            <a:endParaRPr sz="1400"/>
          </a:p>
          <a:p>
            <a:pPr indent="-29876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2857"/>
              <a:buChar char="➢"/>
            </a:pPr>
            <a:r>
              <a:rPr lang="zh-CN" sz="1400"/>
              <a:t>Tokens: [1, 15, 687, 8, 1225, 6, 855, 2028, 140, 4, 45, 2029, 9, 2030, 2031, 2]</a:t>
            </a:r>
            <a:endParaRPr b="1" sz="2100"/>
          </a:p>
        </p:txBody>
      </p:sp>
      <p:sp>
        <p:nvSpPr>
          <p:cNvPr id="548" name="Google Shape;548;p35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6"/>
          <p:cNvSpPr txBox="1"/>
          <p:nvPr>
            <p:ph type="title"/>
          </p:nvPr>
        </p:nvSpPr>
        <p:spPr>
          <a:xfrm>
            <a:off x="866215" y="730251"/>
            <a:ext cx="65712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</a:t>
            </a:r>
            <a:r>
              <a:rPr lang="zh-CN"/>
              <a:t>ord2vec &amp; Vacmap</a:t>
            </a:r>
            <a:endParaRPr/>
          </a:p>
        </p:txBody>
      </p:sp>
      <p:sp>
        <p:nvSpPr>
          <p:cNvPr id="554" name="Google Shape;554;p36"/>
          <p:cNvSpPr txBox="1"/>
          <p:nvPr>
            <p:ph idx="1" type="body"/>
          </p:nvPr>
        </p:nvSpPr>
        <p:spPr>
          <a:xfrm>
            <a:off x="866225" y="1952625"/>
            <a:ext cx="6811800" cy="25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Font typeface="Century Gothic"/>
              <a:buChar char="❖"/>
            </a:pPr>
            <a:r>
              <a:rPr b="1" lang="zh-CN" sz="2100"/>
              <a:t>Word2vec：</a:t>
            </a:r>
            <a:endParaRPr b="1"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➢"/>
            </a:pPr>
            <a:r>
              <a:rPr lang="zh-CN" sz="2100">
                <a:solidFill>
                  <a:schemeClr val="dk1"/>
                </a:solidFill>
              </a:rPr>
              <a:t>Embeddings：</a:t>
            </a:r>
            <a:r>
              <a:rPr lang="zh-CN" sz="2100">
                <a:solidFill>
                  <a:srgbClr val="2A2B2E"/>
                </a:solidFill>
                <a:highlight>
                  <a:srgbClr val="FFFFFF"/>
                </a:highlight>
              </a:rPr>
              <a:t>Converts a word to a set of numeric values</a:t>
            </a:r>
            <a:endParaRPr sz="2100">
              <a:solidFill>
                <a:srgbClr val="2A2B2E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A2B2E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❖"/>
            </a:pPr>
            <a:r>
              <a:rPr b="1" lang="zh-CN" sz="2100">
                <a:solidFill>
                  <a:srgbClr val="2A2B2E"/>
                </a:solidFill>
                <a:highlight>
                  <a:srgbClr val="FFFFFF"/>
                </a:highlight>
              </a:rPr>
              <a:t>Vecmap：</a:t>
            </a:r>
            <a:endParaRPr b="1" sz="2100">
              <a:solidFill>
                <a:srgbClr val="2A2B2E"/>
              </a:solidFill>
              <a:highlight>
                <a:srgbClr val="FFFFFF"/>
              </a:highlight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entury Gothic"/>
              <a:buChar char="➢"/>
            </a:pPr>
            <a:r>
              <a:rPr lang="zh-CN" sz="2100">
                <a:solidFill>
                  <a:schemeClr val="dk1"/>
                </a:solidFill>
              </a:rPr>
              <a:t>Cross-lingual word embedding mappings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entury Gothic"/>
              <a:buChar char="➢"/>
            </a:pPr>
            <a:r>
              <a:rPr lang="zh-CN" sz="2100">
                <a:solidFill>
                  <a:srgbClr val="2A2B2E"/>
                </a:solidFill>
                <a:highlight>
                  <a:srgbClr val="FFFFFF"/>
                </a:highlight>
              </a:rPr>
              <a:t>Map to a shared space</a:t>
            </a:r>
            <a:endParaRPr/>
          </a:p>
        </p:txBody>
      </p:sp>
      <p:sp>
        <p:nvSpPr>
          <p:cNvPr id="555" name="Google Shape;555;p36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7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561" name="Google Shape;5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850" y="221800"/>
            <a:ext cx="483129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7"/>
          <p:cNvSpPr txBox="1"/>
          <p:nvPr/>
        </p:nvSpPr>
        <p:spPr>
          <a:xfrm>
            <a:off x="0" y="221800"/>
            <a:ext cx="269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highlight>
                  <a:srgbClr val="FFFFFF"/>
                </a:highlight>
              </a:rPr>
              <a:t>Sample output of word2vec vector for "their" with its most frequent occur words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8"/>
          <p:cNvSpPr txBox="1"/>
          <p:nvPr>
            <p:ph type="title"/>
          </p:nvPr>
        </p:nvSpPr>
        <p:spPr>
          <a:xfrm>
            <a:off x="866215" y="730251"/>
            <a:ext cx="65712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General Model Setup</a:t>
            </a:r>
            <a:endParaRPr/>
          </a:p>
        </p:txBody>
      </p:sp>
      <p:sp>
        <p:nvSpPr>
          <p:cNvPr id="568" name="Google Shape;568;p38"/>
          <p:cNvSpPr txBox="1"/>
          <p:nvPr>
            <p:ph idx="1" type="body"/>
          </p:nvPr>
        </p:nvSpPr>
        <p:spPr>
          <a:xfrm>
            <a:off x="677725" y="1952625"/>
            <a:ext cx="7493400" cy="25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600"/>
              <a:buChar char="❖"/>
            </a:pPr>
            <a:r>
              <a:rPr lang="zh-CN" sz="1600"/>
              <a:t>Device: Cuda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zh-CN" sz="1600"/>
              <a:t>Loss: Negative Log Likelihood Loss (NLLLoss)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zh-CN" sz="1600"/>
              <a:t>O</a:t>
            </a:r>
            <a:r>
              <a:rPr lang="zh-CN" sz="1600"/>
              <a:t>ptimizer</a:t>
            </a:r>
            <a:r>
              <a:rPr lang="zh-CN" sz="1600"/>
              <a:t>: AdamW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zh-CN" sz="1600"/>
              <a:t>Learning rate: 0.005 for stand-alone models, 0.001 for Seq2Seq models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zh-CN" sz="1600"/>
              <a:t>Embedding Dimension Size: 256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zh-CN" sz="1600"/>
              <a:t>Hidden Size: 256</a:t>
            </a:r>
            <a:endParaRPr sz="1600"/>
          </a:p>
        </p:txBody>
      </p:sp>
      <p:sp>
        <p:nvSpPr>
          <p:cNvPr id="569" name="Google Shape;569;p38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9"/>
          <p:cNvSpPr txBox="1"/>
          <p:nvPr>
            <p:ph type="title"/>
          </p:nvPr>
        </p:nvSpPr>
        <p:spPr>
          <a:xfrm>
            <a:off x="538850" y="716825"/>
            <a:ext cx="76401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Recurrent Neural Network (RNN) Architecture</a:t>
            </a:r>
            <a:endParaRPr/>
          </a:p>
        </p:txBody>
      </p:sp>
      <p:sp>
        <p:nvSpPr>
          <p:cNvPr id="575" name="Google Shape;575;p39"/>
          <p:cNvSpPr txBox="1"/>
          <p:nvPr>
            <p:ph idx="1" type="body"/>
          </p:nvPr>
        </p:nvSpPr>
        <p:spPr>
          <a:xfrm>
            <a:off x="3307646" y="1964275"/>
            <a:ext cx="4177800" cy="255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9"/>
          <p:cNvSpPr txBox="1"/>
          <p:nvPr>
            <p:ph idx="12" type="sldNum"/>
          </p:nvPr>
        </p:nvSpPr>
        <p:spPr>
          <a:xfrm>
            <a:off x="7764405" y="221797"/>
            <a:ext cx="6288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77" name="Google Shape;577;p39"/>
          <p:cNvSpPr txBox="1"/>
          <p:nvPr>
            <p:ph type="title"/>
          </p:nvPr>
        </p:nvSpPr>
        <p:spPr>
          <a:xfrm>
            <a:off x="599340" y="2443139"/>
            <a:ext cx="65712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LSTM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8" name="Google Shape;578;p39"/>
          <p:cNvSpPr txBox="1"/>
          <p:nvPr>
            <p:ph type="title"/>
          </p:nvPr>
        </p:nvSpPr>
        <p:spPr>
          <a:xfrm>
            <a:off x="538840" y="1759226"/>
            <a:ext cx="65712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Vanilla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9" name="Google Shape;579;p39"/>
          <p:cNvSpPr txBox="1"/>
          <p:nvPr>
            <p:ph type="title"/>
          </p:nvPr>
        </p:nvSpPr>
        <p:spPr>
          <a:xfrm>
            <a:off x="538840" y="3177151"/>
            <a:ext cx="65712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GRU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80" name="Google Shape;5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598" y="1832725"/>
            <a:ext cx="6290526" cy="28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39"/>
          <p:cNvSpPr txBox="1"/>
          <p:nvPr>
            <p:ph type="title"/>
          </p:nvPr>
        </p:nvSpPr>
        <p:spPr>
          <a:xfrm>
            <a:off x="538840" y="4042526"/>
            <a:ext cx="6571200" cy="5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Seq2Seq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离子会议室">
  <a:themeElements>
    <a:clrScheme name="离子会议室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